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notesMasterIdLst>
    <p:notesMasterId r:id="rId12"/>
  </p:notesMasterIdLst>
  <p:sldIdLst>
    <p:sldId id="256" r:id="rId2"/>
    <p:sldId id="269" r:id="rId3"/>
    <p:sldId id="270" r:id="rId4"/>
    <p:sldId id="271" r:id="rId5"/>
    <p:sldId id="272" r:id="rId6"/>
    <p:sldId id="273" r:id="rId7"/>
    <p:sldId id="280" r:id="rId8"/>
    <p:sldId id="275" r:id="rId9"/>
    <p:sldId id="267" r:id="rId10"/>
    <p:sldId id="279" r:id="rId11"/>
  </p:sldIdLst>
  <p:sldSz cx="12801600" cy="9601200" type="A3"/>
  <p:notesSz cx="6858000" cy="9144000"/>
  <p:defaultTextStyle>
    <a:defPPr>
      <a:defRPr lang="en-US"/>
    </a:defPPr>
    <a:lvl1pPr marL="0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537667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8" autoAdjust="0"/>
    <p:restoredTop sz="94249" autoAdjust="0"/>
  </p:normalViewPr>
  <p:slideViewPr>
    <p:cSldViewPr snapToGrid="0">
      <p:cViewPr>
        <p:scale>
          <a:sx n="100" d="100"/>
          <a:sy n="100" d="100"/>
        </p:scale>
        <p:origin x="-732" y="112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5250F-3DDF-4B0A-94F9-432F2DD38035}" type="datetimeFigureOut">
              <a:rPr lang="ru-RU" smtClean="0"/>
              <a:t>08.06.2026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63C90-1F15-46B2-B6C2-D4F1B120DF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61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ВНИМАНИЕ!!! Если вы пишите свои ФИО полностью,</a:t>
            </a:r>
            <a:r>
              <a:rPr lang="ru-RU" baseline="0" dirty="0" smtClean="0"/>
              <a:t> то и руководителя пишите полностью!!!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63C90-1F15-46B2-B6C2-D4F1B120DF9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703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Вот здесь разместите</a:t>
            </a:r>
            <a:r>
              <a:rPr lang="ru-RU" baseline="0" dirty="0" smtClean="0"/>
              <a:t> что-нибудь интересное. Не обязательно пихать сюда 10 бессмысленных диаграмм и молчать во время показа слайдов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63C90-1F15-46B2-B6C2-D4F1B120DF9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788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Какие виды</a:t>
            </a:r>
            <a:r>
              <a:rPr lang="ru-RU" baseline="0" dirty="0" smtClean="0"/>
              <a:t> тестирования проводили. ПОКРЫТИЯ 100% НЕ СУЩЕСТВУЕТ!!! Баги будут обязательно!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63C90-1F15-46B2-B6C2-D4F1B120DF9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5940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63C90-1F15-46B2-B6C2-D4F1B120DF9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584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22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21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830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116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52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85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55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489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2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24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272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0"/>
            <a:ext cx="12801600" cy="6593373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ru-RU" sz="18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>Федерального государственного бюджетного образовательного учреждения высшего образования </a:t>
            </a:r>
            <a:r>
              <a:rPr lang="en-US" sz="18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/>
            </a:r>
            <a:br>
              <a:rPr lang="en-US" sz="18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18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>«Саратовский государственный технический университет имени Гагарина Ю.А.»</a:t>
            </a:r>
            <a:br>
              <a:rPr lang="ru-RU" sz="18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18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>Энгельсский технологический институт (филиал) </a:t>
            </a:r>
            <a:br>
              <a:rPr lang="ru-RU" sz="18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18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>Среднее профессиональное образование</a:t>
            </a:r>
            <a:br>
              <a:rPr lang="ru-RU" sz="18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18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> </a:t>
            </a:r>
            <a:br>
              <a:rPr lang="ru-RU" sz="18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18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18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31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>Дипломный</a:t>
            </a:r>
            <a:r>
              <a:rPr lang="ru-RU" sz="3100" b="1" dirty="0" smtClean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1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>проект</a:t>
            </a:r>
            <a:r>
              <a:rPr lang="ru-RU" sz="16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en-US" sz="22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/>
            </a:r>
            <a:br>
              <a:rPr lang="en-US" sz="22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highlight>
                  <a:srgbClr val="FFFF00"/>
                </a:highlight>
                <a:latin typeface="Georgia" panose="02040502050405020303" pitchFamily="18" charset="0"/>
                <a:ea typeface="+mn-ea"/>
                <a:cs typeface="Times New Roman" pitchFamily="18" charset="0"/>
              </a:rPr>
              <a:t>Тема</a:t>
            </a:r>
            <a:r>
              <a:rPr lang="ru-RU" sz="22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/>
            </a:r>
            <a:br>
              <a:rPr lang="ru-RU" sz="22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22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/>
            </a:r>
            <a:br>
              <a:rPr lang="ru-RU" sz="2200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r>
              <a:rPr lang="ru-RU" sz="24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  <a:t>специальность 09.02.07 «Информационные системы и программирование»</a:t>
            </a:r>
            <a:br>
              <a:rPr lang="ru-RU" sz="2400" b="1" dirty="0">
                <a:solidFill>
                  <a:srgbClr val="000000"/>
                </a:solidFill>
                <a:latin typeface="Georgia" panose="02040502050405020303" pitchFamily="18" charset="0"/>
                <a:ea typeface="+mn-ea"/>
                <a:cs typeface="Times New Roman" pitchFamily="18" charset="0"/>
              </a:rPr>
            </a:br>
            <a:endParaRPr lang="ru-RU" sz="2200" dirty="0">
              <a:latin typeface="Georgia" panose="02040502050405020303" pitchFamily="18" charset="0"/>
              <a:cs typeface="Times New Roman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035843" y="6256798"/>
            <a:ext cx="10729913" cy="2215397"/>
          </a:xfrm>
        </p:spPr>
        <p:txBody>
          <a:bodyPr>
            <a:normAutofit fontScale="85000" lnSpcReduction="10000"/>
          </a:bodyPr>
          <a:lstStyle/>
          <a:p>
            <a:pPr marL="5380038" algn="l"/>
            <a:r>
              <a:rPr lang="ru-RU" sz="2400" dirty="0">
                <a:latin typeface="Georgia" panose="02040502050405020303" pitchFamily="18" charset="0"/>
                <a:cs typeface="Times New Roman" pitchFamily="18" charset="0"/>
              </a:rPr>
              <a:t>Выполнил </a:t>
            </a:r>
            <a:r>
              <a:rPr lang="ru-RU" sz="2400" dirty="0">
                <a:highlight>
                  <a:srgbClr val="FFFF00"/>
                </a:highlight>
                <a:latin typeface="Georgia" panose="02040502050405020303" pitchFamily="18" charset="0"/>
                <a:cs typeface="Times New Roman" pitchFamily="18" charset="0"/>
              </a:rPr>
              <a:t>(а): </a:t>
            </a:r>
            <a:r>
              <a:rPr lang="ru-RU" sz="2400" dirty="0">
                <a:latin typeface="Georgia" panose="02040502050405020303" pitchFamily="18" charset="0"/>
                <a:cs typeface="Times New Roman" pitchFamily="18" charset="0"/>
              </a:rPr>
              <a:t>студент</a:t>
            </a:r>
            <a:r>
              <a:rPr lang="ru-RU" sz="2400" dirty="0">
                <a:highlight>
                  <a:srgbClr val="FFFF00"/>
                </a:highlight>
                <a:latin typeface="Georgia" panose="02040502050405020303" pitchFamily="18" charset="0"/>
                <a:cs typeface="Times New Roman" pitchFamily="18" charset="0"/>
              </a:rPr>
              <a:t>(ка</a:t>
            </a:r>
            <a:r>
              <a:rPr lang="ru-RU" sz="2400" dirty="0">
                <a:latin typeface="Georgia" panose="02040502050405020303" pitchFamily="18" charset="0"/>
                <a:cs typeface="Times New Roman" pitchFamily="18" charset="0"/>
              </a:rPr>
              <a:t>) группы </a:t>
            </a:r>
            <a:r>
              <a:rPr lang="ru-RU" sz="2400" dirty="0" smtClean="0">
                <a:latin typeface="Georgia" panose="02040502050405020303" pitchFamily="18" charset="0"/>
                <a:cs typeface="Times New Roman" pitchFamily="18" charset="0"/>
              </a:rPr>
              <a:t>ИСП-</a:t>
            </a:r>
            <a:r>
              <a:rPr lang="ru-RU" sz="2400" dirty="0" smtClean="0">
                <a:highlight>
                  <a:srgbClr val="FFFF00"/>
                </a:highlight>
                <a:latin typeface="Georgia" panose="02040502050405020303" pitchFamily="18" charset="0"/>
                <a:cs typeface="Times New Roman" pitchFamily="18" charset="0"/>
              </a:rPr>
              <a:t>4_</a:t>
            </a:r>
            <a:endParaRPr lang="ru-RU" sz="2400" dirty="0">
              <a:latin typeface="Georgia" panose="02040502050405020303" pitchFamily="18" charset="0"/>
              <a:cs typeface="Times New Roman" pitchFamily="18" charset="0"/>
            </a:endParaRPr>
          </a:p>
          <a:p>
            <a:pPr marL="5380038" algn="l"/>
            <a:r>
              <a:rPr lang="ru-RU" sz="2400" dirty="0">
                <a:highlight>
                  <a:srgbClr val="FFFF00"/>
                </a:highlight>
                <a:latin typeface="Georgia" panose="02040502050405020303" pitchFamily="18" charset="0"/>
                <a:cs typeface="Times New Roman" pitchFamily="18" charset="0"/>
              </a:rPr>
              <a:t>ФИО</a:t>
            </a:r>
          </a:p>
          <a:p>
            <a:pPr marL="5380038" algn="l"/>
            <a:r>
              <a:rPr lang="ru-RU" sz="2400" dirty="0">
                <a:latin typeface="Georgia" panose="02040502050405020303" pitchFamily="18" charset="0"/>
                <a:cs typeface="Times New Roman" pitchFamily="18" charset="0"/>
              </a:rPr>
              <a:t>Руководитель проекта: ДОЛЖНОСТЬ ФИО</a:t>
            </a:r>
          </a:p>
          <a:p>
            <a:pPr algn="r"/>
            <a:endParaRPr lang="ru-RU" sz="2000" dirty="0">
              <a:latin typeface="Georgia" panose="02040502050405020303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Georgia" panose="02040502050405020303" pitchFamily="18" charset="0"/>
                <a:cs typeface="Times New Roman" pitchFamily="18" charset="0"/>
              </a:rPr>
              <a:t>Энгельс  </a:t>
            </a:r>
            <a:r>
              <a:rPr lang="ru-RU" sz="2400" dirty="0" smtClean="0">
                <a:latin typeface="Georgia" panose="02040502050405020303" pitchFamily="18" charset="0"/>
                <a:cs typeface="Times New Roman" pitchFamily="18" charset="0"/>
              </a:rPr>
              <a:t>2026</a:t>
            </a:r>
            <a:endParaRPr lang="ru-RU" sz="2400" dirty="0">
              <a:latin typeface="Georgia" panose="02040502050405020303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78E8D47-655A-43F3-AF82-208A3402A9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8593" y="0"/>
            <a:ext cx="1892192" cy="10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491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0110" y="482428"/>
            <a:ext cx="11041380" cy="1058131"/>
          </a:xfrm>
        </p:spPr>
        <p:txBody>
          <a:bodyPr>
            <a:normAutofit/>
          </a:bodyPr>
          <a:lstStyle/>
          <a:p>
            <a:r>
              <a:rPr lang="ru-RU" sz="6000" dirty="0">
                <a:latin typeface="Georgia" panose="02040502050405020303" pitchFamily="18" charset="0"/>
                <a:cs typeface="Times New Roman" pitchFamily="18" charset="0"/>
              </a:rPr>
              <a:t>Демонстрация приложения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8590" y="1727172"/>
            <a:ext cx="11884420" cy="7203989"/>
          </a:xfrm>
        </p:spPr>
        <p:txBody>
          <a:bodyPr>
            <a:normAutofit/>
          </a:bodyPr>
          <a:lstStyle/>
          <a:p>
            <a:pPr indent="0">
              <a:lnSpc>
                <a:spcPct val="150000"/>
              </a:lnSpc>
              <a:buNone/>
            </a:pPr>
            <a:r>
              <a:rPr lang="ru-RU" sz="4000" dirty="0">
                <a:latin typeface="Georgia" panose="02040502050405020303" pitchFamily="18" charset="0"/>
                <a:cs typeface="Times New Roman" panose="02020603050405020304" pitchFamily="18" charset="0"/>
              </a:rPr>
              <a:t>Тут </a:t>
            </a:r>
            <a:r>
              <a:rPr lang="ru-RU" sz="40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вы переходите к демонстрации приложения. Демонстрировать работу надо будет запуская приложение и быть готовыми ответить на </a:t>
            </a:r>
            <a:r>
              <a:rPr lang="ru-RU" sz="4000" smtClean="0">
                <a:latin typeface="Georgia" panose="02040502050405020303" pitchFamily="18" charset="0"/>
                <a:cs typeface="Times New Roman" panose="02020603050405020304" pitchFamily="18" charset="0"/>
              </a:rPr>
              <a:t>вопросы комиссии. </a:t>
            </a:r>
            <a:endParaRPr lang="ru-RU" sz="4000" dirty="0"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9C6703CE-BC1E-4797-A952-C09869CE35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8593" y="0"/>
            <a:ext cx="1892192" cy="10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3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>
                <a:latin typeface="Georgia" panose="02040502050405020303" pitchFamily="18" charset="0"/>
              </a:rPr>
              <a:t>Цель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>
                <a:latin typeface="Georgia" panose="02040502050405020303" pitchFamily="18" charset="0"/>
                <a:cs typeface="Times New Roman" panose="02020603050405020304" pitchFamily="18" charset="0"/>
              </a:rPr>
              <a:t>Целью </a:t>
            </a:r>
            <a:r>
              <a:rPr lang="ru-RU" sz="40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дипломного </a:t>
            </a:r>
            <a:r>
              <a:rPr lang="ru-RU" sz="4000" dirty="0">
                <a:latin typeface="Georgia" panose="02040502050405020303" pitchFamily="18" charset="0"/>
                <a:cs typeface="Times New Roman" panose="02020603050405020304" pitchFamily="18" charset="0"/>
              </a:rPr>
              <a:t>проекта </a:t>
            </a:r>
            <a:r>
              <a:rPr lang="ru-RU" sz="40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является …</a:t>
            </a:r>
            <a:endParaRPr lang="en-US" sz="4000" dirty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>
                <a:highlight>
                  <a:srgbClr val="FFFF00"/>
                </a:highlight>
                <a:latin typeface="Georgia" panose="02040502050405020303" pitchFamily="18" charset="0"/>
                <a:cs typeface="Times New Roman" panose="02020603050405020304" pitchFamily="18" charset="0"/>
              </a:rPr>
              <a:t>Обратите внимание, что шрифт должен быть </a:t>
            </a:r>
            <a:r>
              <a:rPr lang="en-US" sz="4000" dirty="0">
                <a:highlight>
                  <a:srgbClr val="FFFF00"/>
                </a:highlight>
                <a:latin typeface="Georgia" panose="02040502050405020303" pitchFamily="18" charset="0"/>
                <a:cs typeface="Times New Roman" panose="02020603050405020304" pitchFamily="18" charset="0"/>
              </a:rPr>
              <a:t>Georgia</a:t>
            </a:r>
            <a:r>
              <a:rPr lang="ru-RU" sz="4000" dirty="0">
                <a:highlight>
                  <a:srgbClr val="FFFF00"/>
                </a:highlight>
                <a:latin typeface="Georgia" panose="02040502050405020303" pitchFamily="18" charset="0"/>
                <a:cs typeface="Times New Roman" panose="02020603050405020304" pitchFamily="18" charset="0"/>
              </a:rPr>
              <a:t>.</a:t>
            </a:r>
            <a:r>
              <a:rPr lang="en-US" sz="4000" dirty="0">
                <a:highlight>
                  <a:srgbClr val="FFFF00"/>
                </a:highlight>
                <a:latin typeface="Georgia" panose="02040502050405020303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>
                <a:highlight>
                  <a:srgbClr val="FFFF00"/>
                </a:highlight>
                <a:latin typeface="Georgia" panose="02040502050405020303" pitchFamily="18" charset="0"/>
                <a:cs typeface="Times New Roman" panose="02020603050405020304" pitchFamily="18" charset="0"/>
              </a:rPr>
              <a:t>Иначе половина не будет отображаться на проекторе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DE7812C4-182C-4EC4-A188-12277602E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9408" y="0"/>
            <a:ext cx="1892192" cy="10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68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>
                <a:latin typeface="Georgia" panose="02040502050405020303" pitchFamily="18" charset="0"/>
              </a:rPr>
              <a:t>Задачи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Georgia" panose="02040502050405020303" pitchFamily="18" charset="0"/>
                <a:cs typeface="Times New Roman" panose="02020603050405020304" pitchFamily="18" charset="0"/>
              </a:rPr>
              <a:t>Для достижения поставленной цели необходимо решить следующие задачи:</a:t>
            </a:r>
          </a:p>
          <a:p>
            <a:pPr lvl="0">
              <a:buFont typeface="Times New Roman" panose="02020603050405020304" pitchFamily="18" charset="0"/>
              <a:buChar char="—"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20BFC19-C60C-4216-8BA2-FBF16D4B6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593" y="0"/>
            <a:ext cx="1892192" cy="10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421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>
                <a:latin typeface="Georgia" panose="02040502050405020303" pitchFamily="18" charset="0"/>
              </a:rPr>
              <a:t>Аналоги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Georgia" panose="02040502050405020303" pitchFamily="18" charset="0"/>
              </a:rPr>
              <a:t>Кратко. Желательно таблицу</a:t>
            </a:r>
            <a:r>
              <a:rPr lang="ru-RU" dirty="0" smtClean="0">
                <a:latin typeface="Georgia" panose="02040502050405020303" pitchFamily="18" charset="0"/>
              </a:rPr>
              <a:t>. Остальное словами.</a:t>
            </a:r>
            <a:endParaRPr lang="ru-RU" dirty="0">
              <a:latin typeface="Georgia" panose="02040502050405020303" pitchFamily="18" charset="0"/>
            </a:endParaRP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CF2C77A7-E67C-49A6-91A4-74E0EDF54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593" y="0"/>
            <a:ext cx="1892192" cy="10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167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81128CB8-6672-4E88-8418-30A1CA47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8037" y="85591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6000" dirty="0">
                <a:latin typeface="Georgia" panose="02040502050405020303" pitchFamily="18" charset="0"/>
                <a:cs typeface="Times New Roman" panose="02020603050405020304" pitchFamily="18" charset="0"/>
              </a:rPr>
              <a:t>Используемые технологии</a:t>
            </a:r>
            <a:endParaRPr lang="ru-RU" sz="6000" dirty="0">
              <a:solidFill>
                <a:schemeClr val="tx1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C# | Викии Вики | Fandom">
            <a:extLst>
              <a:ext uri="{FF2B5EF4-FFF2-40B4-BE49-F238E27FC236}">
                <a16:creationId xmlns:a16="http://schemas.microsoft.com/office/drawing/2014/main" xmlns="" id="{DD910CAC-2B73-46C2-B85C-C0109DCA95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080" y="2180391"/>
            <a:ext cx="2254166" cy="2121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Обзор MS SQL Server - База Знаний Timeweb Community">
            <a:extLst>
              <a:ext uri="{FF2B5EF4-FFF2-40B4-BE49-F238E27FC236}">
                <a16:creationId xmlns:a16="http://schemas.microsoft.com/office/drawing/2014/main" xmlns="" id="{D1AA5E09-F3E6-47FA-9988-99DE0B8A7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549" y="4284363"/>
            <a:ext cx="2714625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Xamarin.Android - Entity Framework | Xamarin DevelopersXamarin Developers">
            <a:extLst>
              <a:ext uri="{FF2B5EF4-FFF2-40B4-BE49-F238E27FC236}">
                <a16:creationId xmlns:a16="http://schemas.microsoft.com/office/drawing/2014/main" xmlns="" id="{7CC9AC35-6928-456A-959D-3607B1271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686" y="2421775"/>
            <a:ext cx="3844198" cy="188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7BC9C8D7-735B-41C4-AFFC-F3F33C3867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18593" y="0"/>
            <a:ext cx="1892192" cy="102330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080" y="4530728"/>
            <a:ext cx="2638425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080" y="5604991"/>
            <a:ext cx="3022143" cy="156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113" y="6392357"/>
            <a:ext cx="3389499" cy="964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88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0110" y="54702"/>
            <a:ext cx="11041380" cy="1855788"/>
          </a:xfrm>
        </p:spPr>
        <p:txBody>
          <a:bodyPr>
            <a:normAutofit/>
          </a:bodyPr>
          <a:lstStyle/>
          <a:p>
            <a:r>
              <a:rPr lang="ru-RU" sz="6000" dirty="0">
                <a:latin typeface="Georgia" panose="02040502050405020303" pitchFamily="18" charset="0"/>
              </a:rPr>
              <a:t>Структура программы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67708C79-A4AC-4B5D-92DF-600737E4D11A}"/>
              </a:ext>
            </a:extLst>
          </p:cNvPr>
          <p:cNvSpPr txBox="1">
            <a:spLocks/>
          </p:cNvSpPr>
          <p:nvPr/>
        </p:nvSpPr>
        <p:spPr>
          <a:xfrm>
            <a:off x="1266738" y="2921462"/>
            <a:ext cx="10268123" cy="1128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1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Диаграмма </a:t>
            </a:r>
            <a:r>
              <a:rPr lang="en-US" sz="36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UML</a:t>
            </a:r>
            <a:r>
              <a:rPr lang="ru-RU" sz="36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, если без нее нельзя объяснить вашу структуру программы или принцип работы, </a:t>
            </a:r>
            <a:r>
              <a:rPr lang="ru-RU" sz="3600" dirty="0">
                <a:latin typeface="Georgia" panose="02040502050405020303" pitchFamily="18" charset="0"/>
                <a:cs typeface="Times New Roman" panose="02020603050405020304" pitchFamily="18" charset="0"/>
              </a:rPr>
              <a:t>Блок-схема приложения, </a:t>
            </a:r>
            <a:r>
              <a:rPr lang="en-US" sz="3600" dirty="0">
                <a:latin typeface="Georgia" panose="02040502050405020303" pitchFamily="18" charset="0"/>
                <a:cs typeface="Times New Roman" panose="02020603050405020304" pitchFamily="18" charset="0"/>
              </a:rPr>
              <a:t>ER- </a:t>
            </a:r>
            <a:r>
              <a:rPr lang="ru-RU" sz="3600" dirty="0">
                <a:latin typeface="Georgia" panose="02040502050405020303" pitchFamily="18" charset="0"/>
                <a:cs typeface="Times New Roman" panose="02020603050405020304" pitchFamily="18" charset="0"/>
              </a:rPr>
              <a:t>диаграмма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31A9980-E2D1-474D-82C2-0CA5093086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593" y="0"/>
            <a:ext cx="1892192" cy="10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595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0110" y="54702"/>
            <a:ext cx="11041380" cy="1855788"/>
          </a:xfrm>
        </p:spPr>
        <p:txBody>
          <a:bodyPr>
            <a:normAutofit/>
          </a:bodyPr>
          <a:lstStyle/>
          <a:p>
            <a:r>
              <a:rPr lang="ru-RU" sz="6000" dirty="0">
                <a:latin typeface="Georgia" panose="02040502050405020303" pitchFamily="18" charset="0"/>
              </a:rPr>
              <a:t>Структура программы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67708C79-A4AC-4B5D-92DF-600737E4D11A}"/>
              </a:ext>
            </a:extLst>
          </p:cNvPr>
          <p:cNvSpPr txBox="1">
            <a:spLocks/>
          </p:cNvSpPr>
          <p:nvPr/>
        </p:nvSpPr>
        <p:spPr>
          <a:xfrm>
            <a:off x="1266738" y="2921461"/>
            <a:ext cx="10268123" cy="51135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1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Тут надо разместить слайды, которые помогут рассказать про реализацию вашего приложения. О том, </a:t>
            </a:r>
            <a:r>
              <a:rPr lang="ru-RU" sz="3600" dirty="0">
                <a:latin typeface="Georgia" panose="02040502050405020303" pitchFamily="18" charset="0"/>
                <a:cs typeface="Times New Roman" panose="02020603050405020304" pitchFamily="18" charset="0"/>
              </a:rPr>
              <a:t>как именно вы </a:t>
            </a:r>
            <a:r>
              <a:rPr lang="ru-RU" sz="36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выполнили ту </a:t>
            </a:r>
            <a:r>
              <a:rPr lang="ru-RU" sz="3600" dirty="0">
                <a:latin typeface="Georgia" panose="02040502050405020303" pitchFamily="18" charset="0"/>
                <a:cs typeface="Times New Roman" panose="02020603050405020304" pitchFamily="18" charset="0"/>
              </a:rPr>
              <a:t>или иную часть программы</a:t>
            </a:r>
            <a:r>
              <a:rPr lang="ru-RU" sz="36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. Как работают методы, как происходит обращение к базе данных. Как изменялось ваше приложение в процессе разработки. Как взаимодействуют разные компоненты вашей программы. Эта часть вашей защиты должны быть самая объемная.</a:t>
            </a:r>
            <a:endParaRPr lang="ru-RU" sz="3600" dirty="0"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31A9980-E2D1-474D-82C2-0CA5093086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8593" y="0"/>
            <a:ext cx="1892192" cy="10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950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67708C79-A4AC-4B5D-92DF-600737E4D11A}"/>
              </a:ext>
            </a:extLst>
          </p:cNvPr>
          <p:cNvSpPr txBox="1">
            <a:spLocks/>
          </p:cNvSpPr>
          <p:nvPr/>
        </p:nvSpPr>
        <p:spPr>
          <a:xfrm>
            <a:off x="838197" y="511177"/>
            <a:ext cx="10837157" cy="7004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1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0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Тестирование и отладка программного продукта</a:t>
            </a:r>
            <a:endParaRPr lang="ru-RU" sz="6000" dirty="0"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6B5DBD0-56A7-4734-BF18-4F9953C4B4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8593" y="0"/>
            <a:ext cx="1892192" cy="1023305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67708C79-A4AC-4B5D-92DF-600737E4D11A}"/>
              </a:ext>
            </a:extLst>
          </p:cNvPr>
          <p:cNvSpPr txBox="1">
            <a:spLocks/>
          </p:cNvSpPr>
          <p:nvPr/>
        </p:nvSpPr>
        <p:spPr>
          <a:xfrm>
            <a:off x="1266737" y="4360771"/>
            <a:ext cx="10268123" cy="11280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1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Тут надо разместить слайды которые включают в себя цели тестирования, объекты тестирования, подходы, которые вы выбирали для вашего проекта (ручное/автоматизированное, типы тестов) .</a:t>
            </a:r>
          </a:p>
          <a:p>
            <a:r>
              <a:rPr lang="ru-RU" sz="3600" dirty="0" smtClean="0">
                <a:latin typeface="Georgia" panose="02040502050405020303" pitchFamily="18" charset="0"/>
                <a:cs typeface="Times New Roman" panose="02020603050405020304" pitchFamily="18" charset="0"/>
              </a:rPr>
              <a:t>Если в процессе тестирования были выявлены дефекты,  надо это указать. Не надо вставлять в презентацию все тесты. Нужно сказать и рассказать общими фразами. И составить общий вывод о качестве программного продукта. Рекомендации по дальнейшему тестированию и доработке. </a:t>
            </a:r>
            <a:endParaRPr lang="ru-RU" sz="3600" dirty="0"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480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0110" y="165188"/>
            <a:ext cx="11041380" cy="1058131"/>
          </a:xfrm>
        </p:spPr>
        <p:txBody>
          <a:bodyPr>
            <a:normAutofit/>
          </a:bodyPr>
          <a:lstStyle/>
          <a:p>
            <a:r>
              <a:rPr lang="ru-RU" sz="6000" dirty="0">
                <a:latin typeface="Georgia" panose="02040502050405020303" pitchFamily="18" charset="0"/>
                <a:cs typeface="Times New Roman" pitchFamily="18" charset="0"/>
              </a:rPr>
              <a:t>Заключение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694" y="1223319"/>
            <a:ext cx="11884420" cy="7203989"/>
          </a:xfrm>
        </p:spPr>
        <p:txBody>
          <a:bodyPr>
            <a:normAutofit lnSpcReduction="10000"/>
          </a:bodyPr>
          <a:lstStyle/>
          <a:p>
            <a:pPr indent="0">
              <a:lnSpc>
                <a:spcPct val="150000"/>
              </a:lnSpc>
              <a:buNone/>
            </a:pPr>
            <a:r>
              <a:rPr lang="ru-RU" sz="4000" dirty="0">
                <a:latin typeface="Georgia" panose="02040502050405020303" pitchFamily="18" charset="0"/>
              </a:rPr>
              <a:t>Кратко изложите, что именно было разработано </a:t>
            </a:r>
            <a:r>
              <a:rPr lang="ru-RU" sz="4000" dirty="0" smtClean="0">
                <a:latin typeface="Georgia" panose="02040502050405020303" pitchFamily="18" charset="0"/>
              </a:rPr>
              <a:t>и исследовано, укажите каких результатов вы достигли, направления дальнейшей работы (но это по желанию).</a:t>
            </a:r>
          </a:p>
          <a:p>
            <a:pPr indent="0">
              <a:lnSpc>
                <a:spcPct val="150000"/>
              </a:lnSpc>
              <a:buNone/>
            </a:pPr>
            <a:r>
              <a:rPr lang="ru-RU" sz="4000" dirty="0" smtClean="0">
                <a:solidFill>
                  <a:srgbClr val="FF0000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Еще необходимо будет написать речь и согласовать ее с вашим руководителем. Дома обязательно отрепетировать и на предзащите уже быть подготовленными.</a:t>
            </a:r>
            <a:endParaRPr lang="ru-RU" sz="4000" dirty="0">
              <a:solidFill>
                <a:srgbClr val="FF0000"/>
              </a:solidFill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CF1312E-3988-4C43-A5C0-B9799AEE9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8593" y="0"/>
            <a:ext cx="1892192" cy="102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423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695</TotalTime>
  <Words>353</Words>
  <Application>Microsoft Office PowerPoint</Application>
  <PresentationFormat>A3 (297x420 мм)</PresentationFormat>
  <Paragraphs>33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Федерального государственного бюджетного образовательного учреждения высшего образования  «Саратовский государственный технический университет имени Гагарина Ю.А.» Энгельсский технологический институт (филиал)  Среднее профессиональное образование     Дипломный проект   Тема  специальность 09.02.07 «Информационные системы и программирование» </vt:lpstr>
      <vt:lpstr>Цель</vt:lpstr>
      <vt:lpstr>Задачи</vt:lpstr>
      <vt:lpstr>Аналоги</vt:lpstr>
      <vt:lpstr>Используемые технологии</vt:lpstr>
      <vt:lpstr>Структура программы</vt:lpstr>
      <vt:lpstr>Структура программы</vt:lpstr>
      <vt:lpstr>Презентация PowerPoint</vt:lpstr>
      <vt:lpstr>Заключение</vt:lpstr>
      <vt:lpstr>Демонстрация приложения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Федерального государственного бюджетного образовательного учреждения высшего образования  «Саратовский государственный технический университет имени Гагарина Ю.А.» Энгельсский технологический институт (филиал)  Среднее профессиональное образование Специальность 15.02.01 «Монтаж и техническая эксплуатация промышленного оборудования» Ди Тема: «Совершенствование эксплуатации и технологии ремонта оборудования для увеличения производительности скважин механическим способом в условиях предприятия»</dc:title>
  <dc:creator>Лилия</dc:creator>
  <cp:lastModifiedBy>user</cp:lastModifiedBy>
  <cp:revision>55</cp:revision>
  <dcterms:created xsi:type="dcterms:W3CDTF">2020-05-28T07:33:50Z</dcterms:created>
  <dcterms:modified xsi:type="dcterms:W3CDTF">2026-06-08T13:06:20Z</dcterms:modified>
</cp:coreProperties>
</file>